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95" r:id="rId4"/>
    <p:sldId id="284" r:id="rId6"/>
    <p:sldId id="274" r:id="rId7"/>
    <p:sldId id="296" r:id="rId8"/>
    <p:sldId id="298" r:id="rId9"/>
    <p:sldId id="299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FFF66"/>
    <a:srgbClr val="FF00FF"/>
    <a:srgbClr val="29B9A6"/>
    <a:srgbClr val="11B7CD"/>
    <a:srgbClr val="FFC20F"/>
    <a:srgbClr val="4E4902"/>
    <a:srgbClr val="E1FC42"/>
    <a:srgbClr val="F8D35E"/>
    <a:srgbClr val="F472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12" autoAdjust="0"/>
    <p:restoredTop sz="94660"/>
  </p:normalViewPr>
  <p:slideViewPr>
    <p:cSldViewPr snapToGrid="0">
      <p:cViewPr varScale="1">
        <p:scale>
          <a:sx n="63" d="100"/>
          <a:sy n="63" d="100"/>
        </p:scale>
        <p:origin x="956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2.pn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8CC5D-A9BF-498D-9186-02E8C35F4F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7A15F-E4DF-4971-95CE-4AE43AB8A3E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B286D78-31DF-493B-968A-39C1B25069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286D78-31DF-493B-968A-39C1B250695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5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5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96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16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6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56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1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3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2800" y="1600202"/>
            <a:ext cx="7215717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1719" y="1600202"/>
            <a:ext cx="721571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0965" indent="0">
              <a:buNone/>
              <a:defRPr sz="1600" b="1"/>
            </a:lvl4pPr>
            <a:lvl5pPr marL="1828165" indent="0">
              <a:buNone/>
              <a:defRPr sz="1600" b="1"/>
            </a:lvl5pPr>
            <a:lvl6pPr marL="2285365" indent="0">
              <a:buNone/>
              <a:defRPr sz="1600" b="1"/>
            </a:lvl6pPr>
            <a:lvl7pPr marL="2742565" indent="0">
              <a:buNone/>
              <a:defRPr sz="1600" b="1"/>
            </a:lvl7pPr>
            <a:lvl8pPr marL="3199130" indent="0">
              <a:buNone/>
              <a:defRPr sz="1600" b="1"/>
            </a:lvl8pPr>
            <a:lvl9pPr marL="365633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0965" indent="0">
              <a:buNone/>
              <a:defRPr sz="1600" b="1"/>
            </a:lvl4pPr>
            <a:lvl5pPr marL="1828165" indent="0">
              <a:buNone/>
              <a:defRPr sz="1600" b="1"/>
            </a:lvl5pPr>
            <a:lvl6pPr marL="2285365" indent="0">
              <a:buNone/>
              <a:defRPr sz="1600" b="1"/>
            </a:lvl6pPr>
            <a:lvl7pPr marL="2742565" indent="0">
              <a:buNone/>
              <a:defRPr sz="1600" b="1"/>
            </a:lvl7pPr>
            <a:lvl8pPr marL="3199130" indent="0">
              <a:buNone/>
              <a:defRPr sz="1600" b="1"/>
            </a:lvl8pPr>
            <a:lvl9pPr marL="365633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0965" indent="0">
              <a:buNone/>
              <a:defRPr sz="900"/>
            </a:lvl4pPr>
            <a:lvl5pPr marL="1828165" indent="0">
              <a:buNone/>
              <a:defRPr sz="900"/>
            </a:lvl5pPr>
            <a:lvl6pPr marL="2285365" indent="0">
              <a:buNone/>
              <a:defRPr sz="900"/>
            </a:lvl6pPr>
            <a:lvl7pPr marL="2742565" indent="0">
              <a:buNone/>
              <a:defRPr sz="900"/>
            </a:lvl7pPr>
            <a:lvl8pPr marL="3199130" indent="0">
              <a:buNone/>
              <a:defRPr sz="900"/>
            </a:lvl8pPr>
            <a:lvl9pPr marL="365633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0965" indent="0">
              <a:buNone/>
              <a:defRPr sz="2000"/>
            </a:lvl4pPr>
            <a:lvl5pPr marL="1828165" indent="0">
              <a:buNone/>
              <a:defRPr sz="2000"/>
            </a:lvl5pPr>
            <a:lvl6pPr marL="2285365" indent="0">
              <a:buNone/>
              <a:defRPr sz="2000"/>
            </a:lvl6pPr>
            <a:lvl7pPr marL="2742565" indent="0">
              <a:buNone/>
              <a:defRPr sz="2000"/>
            </a:lvl7pPr>
            <a:lvl8pPr marL="3199130" indent="0">
              <a:buNone/>
              <a:defRPr sz="2000"/>
            </a:lvl8pPr>
            <a:lvl9pPr marL="365633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0965" indent="0">
              <a:buNone/>
              <a:defRPr sz="900"/>
            </a:lvl4pPr>
            <a:lvl5pPr marL="1828165" indent="0">
              <a:buNone/>
              <a:defRPr sz="900"/>
            </a:lvl5pPr>
            <a:lvl6pPr marL="2285365" indent="0">
              <a:buNone/>
              <a:defRPr sz="900"/>
            </a:lvl6pPr>
            <a:lvl7pPr marL="2742565" indent="0">
              <a:buNone/>
              <a:defRPr sz="900"/>
            </a:lvl7pPr>
            <a:lvl8pPr marL="3199130" indent="0">
              <a:buNone/>
              <a:defRPr sz="900"/>
            </a:lvl8pPr>
            <a:lvl9pPr marL="365633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89833" y="274640"/>
            <a:ext cx="36576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2801" y="274640"/>
            <a:ext cx="10773833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2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E24BF-67B8-48BD-9ABF-36DACBACC9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64AD9-C849-45B6-BBCC-5E990A5EEF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376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37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365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65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65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3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93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.xml"/><Relationship Id="rId4" Type="http://schemas.openxmlformats.org/officeDocument/2006/relationships/image" Target="../media/image5.jpeg"/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29000" r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166" t="22083" r="56876" b="67617"/>
          <a:stretch>
            <a:fillRect/>
          </a:stretch>
        </p:blipFill>
        <p:spPr>
          <a:xfrm>
            <a:off x="8170751" y="895"/>
            <a:ext cx="1883689" cy="941602"/>
          </a:xfrm>
          <a:custGeom>
            <a:avLst/>
            <a:gdLst>
              <a:gd name="connsiteX0" fmla="*/ 0 w 1413135"/>
              <a:gd name="connsiteY0" fmla="*/ 0 h 706385"/>
              <a:gd name="connsiteX1" fmla="*/ 1413135 w 1413135"/>
              <a:gd name="connsiteY1" fmla="*/ 0 h 706385"/>
              <a:gd name="connsiteX2" fmla="*/ 690511 w 1413135"/>
              <a:gd name="connsiteY2" fmla="*/ 706385 h 706385"/>
              <a:gd name="connsiteX3" fmla="*/ 0 w 1413135"/>
              <a:gd name="connsiteY3" fmla="*/ 0 h 70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3135" h="706385">
                <a:moveTo>
                  <a:pt x="0" y="0"/>
                </a:moveTo>
                <a:lnTo>
                  <a:pt x="1413135" y="0"/>
                </a:lnTo>
                <a:lnTo>
                  <a:pt x="690511" y="7063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398" t="22083" r="36072" b="33091"/>
          <a:stretch>
            <a:fillRect/>
          </a:stretch>
        </p:blipFill>
        <p:spPr>
          <a:xfrm>
            <a:off x="9658137" y="894"/>
            <a:ext cx="3420454" cy="4097784"/>
          </a:xfrm>
          <a:custGeom>
            <a:avLst/>
            <a:gdLst>
              <a:gd name="connsiteX0" fmla="*/ 468300 w 2566009"/>
              <a:gd name="connsiteY0" fmla="*/ 0 h 3074138"/>
              <a:gd name="connsiteX1" fmla="*/ 2566009 w 2566009"/>
              <a:gd name="connsiteY1" fmla="*/ 0 h 3074138"/>
              <a:gd name="connsiteX2" fmla="*/ 2566009 w 2566009"/>
              <a:gd name="connsiteY2" fmla="*/ 3065886 h 3074138"/>
              <a:gd name="connsiteX3" fmla="*/ 2557567 w 2566009"/>
              <a:gd name="connsiteY3" fmla="*/ 3074138 h 3074138"/>
              <a:gd name="connsiteX4" fmla="*/ 0 w 2566009"/>
              <a:gd name="connsiteY4" fmla="*/ 457776 h 3074138"/>
              <a:gd name="connsiteX5" fmla="*/ 468300 w 2566009"/>
              <a:gd name="connsiteY5" fmla="*/ 0 h 307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66009" h="3074138">
                <a:moveTo>
                  <a:pt x="468300" y="0"/>
                </a:moveTo>
                <a:lnTo>
                  <a:pt x="2566009" y="0"/>
                </a:lnTo>
                <a:lnTo>
                  <a:pt x="2566009" y="3065886"/>
                </a:lnTo>
                <a:lnTo>
                  <a:pt x="2557567" y="3074138"/>
                </a:lnTo>
                <a:lnTo>
                  <a:pt x="0" y="457776"/>
                </a:lnTo>
                <a:lnTo>
                  <a:pt x="468300" y="0"/>
                </a:lnTo>
                <a:close/>
              </a:path>
            </a:pathLst>
          </a:cu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0" t="23467" r="64545" b="56491"/>
          <a:stretch>
            <a:fillRect/>
          </a:stretch>
        </p:blipFill>
        <p:spPr>
          <a:xfrm>
            <a:off x="7108654" y="127433"/>
            <a:ext cx="1830934" cy="1832092"/>
          </a:xfrm>
          <a:custGeom>
            <a:avLst/>
            <a:gdLst>
              <a:gd name="connsiteX0" fmla="*/ 675477 w 1373558"/>
              <a:gd name="connsiteY0" fmla="*/ 0 h 1374427"/>
              <a:gd name="connsiteX1" fmla="*/ 1373558 w 1373558"/>
              <a:gd name="connsiteY1" fmla="*/ 714129 h 1374427"/>
              <a:gd name="connsiteX2" fmla="*/ 698081 w 1373558"/>
              <a:gd name="connsiteY2" fmla="*/ 1374427 h 1374427"/>
              <a:gd name="connsiteX3" fmla="*/ 0 w 1373558"/>
              <a:gd name="connsiteY3" fmla="*/ 660298 h 1374427"/>
              <a:gd name="connsiteX4" fmla="*/ 675477 w 1373558"/>
              <a:gd name="connsiteY4" fmla="*/ 0 h 1374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3558" h="1374427">
                <a:moveTo>
                  <a:pt x="675477" y="0"/>
                </a:moveTo>
                <a:lnTo>
                  <a:pt x="1373558" y="714129"/>
                </a:lnTo>
                <a:lnTo>
                  <a:pt x="698081" y="1374427"/>
                </a:lnTo>
                <a:lnTo>
                  <a:pt x="0" y="660298"/>
                </a:lnTo>
                <a:lnTo>
                  <a:pt x="675477" y="0"/>
                </a:lnTo>
                <a:close/>
              </a:path>
            </a:pathLst>
          </a:cu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126" t="30312" r="51245" b="40065"/>
          <a:stretch>
            <a:fillRect/>
          </a:stretch>
        </p:blipFill>
        <p:spPr>
          <a:xfrm>
            <a:off x="8164916" y="753175"/>
            <a:ext cx="2707963" cy="2707963"/>
          </a:xfrm>
          <a:custGeom>
            <a:avLst/>
            <a:gdLst>
              <a:gd name="connsiteX0" fmla="*/ 1027293 w 2031501"/>
              <a:gd name="connsiteY0" fmla="*/ 0 h 2031501"/>
              <a:gd name="connsiteX1" fmla="*/ 2031501 w 2031501"/>
              <a:gd name="connsiteY1" fmla="*/ 1027293 h 2031501"/>
              <a:gd name="connsiteX2" fmla="*/ 1004208 w 2031501"/>
              <a:gd name="connsiteY2" fmla="*/ 2031501 h 2031501"/>
              <a:gd name="connsiteX3" fmla="*/ 0 w 2031501"/>
              <a:gd name="connsiteY3" fmla="*/ 1004208 h 2031501"/>
              <a:gd name="connsiteX4" fmla="*/ 1027293 w 2031501"/>
              <a:gd name="connsiteY4" fmla="*/ 0 h 2031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501" h="2031501">
                <a:moveTo>
                  <a:pt x="1027293" y="0"/>
                </a:moveTo>
                <a:lnTo>
                  <a:pt x="2031501" y="1027293"/>
                </a:lnTo>
                <a:lnTo>
                  <a:pt x="1004208" y="2031501"/>
                </a:lnTo>
                <a:lnTo>
                  <a:pt x="0" y="1004208"/>
                </a:lnTo>
                <a:lnTo>
                  <a:pt x="1027293" y="0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9" t="34136" r="75228" b="56812"/>
          <a:stretch>
            <a:fillRect/>
          </a:stretch>
        </p:blipFill>
        <p:spPr>
          <a:xfrm>
            <a:off x="6559075" y="1102732"/>
            <a:ext cx="827488" cy="827488"/>
          </a:xfrm>
          <a:custGeom>
            <a:avLst/>
            <a:gdLst>
              <a:gd name="connsiteX0" fmla="*/ 313915 w 620777"/>
              <a:gd name="connsiteY0" fmla="*/ 0 h 620777"/>
              <a:gd name="connsiteX1" fmla="*/ 620777 w 620777"/>
              <a:gd name="connsiteY1" fmla="*/ 313915 h 620777"/>
              <a:gd name="connsiteX2" fmla="*/ 306861 w 620777"/>
              <a:gd name="connsiteY2" fmla="*/ 620777 h 620777"/>
              <a:gd name="connsiteX3" fmla="*/ 0 w 620777"/>
              <a:gd name="connsiteY3" fmla="*/ 306861 h 620777"/>
              <a:gd name="connsiteX4" fmla="*/ 313915 w 620777"/>
              <a:gd name="connsiteY4" fmla="*/ 0 h 62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0777" h="620777">
                <a:moveTo>
                  <a:pt x="313915" y="0"/>
                </a:moveTo>
                <a:lnTo>
                  <a:pt x="620777" y="313915"/>
                </a:lnTo>
                <a:lnTo>
                  <a:pt x="306861" y="620777"/>
                </a:lnTo>
                <a:lnTo>
                  <a:pt x="0" y="306861"/>
                </a:lnTo>
                <a:lnTo>
                  <a:pt x="313915" y="0"/>
                </a:lnTo>
                <a:close/>
              </a:path>
            </a:pathLst>
          </a:custGeom>
        </p:spPr>
      </p:pic>
      <p:sp>
        <p:nvSpPr>
          <p:cNvPr id="14" name="矩形 13"/>
          <p:cNvSpPr/>
          <p:nvPr/>
        </p:nvSpPr>
        <p:spPr>
          <a:xfrm rot="2685974">
            <a:off x="10373870" y="2520336"/>
            <a:ext cx="1218883" cy="1218883"/>
          </a:xfrm>
          <a:prstGeom prst="rect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 rot="2685974">
            <a:off x="8720291" y="3232031"/>
            <a:ext cx="438590" cy="4385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 rot="2657183">
            <a:off x="7182848" y="1789165"/>
            <a:ext cx="641862" cy="5420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 rot="2685974">
            <a:off x="6047025" y="1340595"/>
            <a:ext cx="340847" cy="3408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 rot="2685974">
            <a:off x="6017997" y="739169"/>
            <a:ext cx="165232" cy="165232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 rot="2685974">
            <a:off x="12264022" y="3630904"/>
            <a:ext cx="165232" cy="165232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 rot="2731766">
            <a:off x="7500264" y="2462608"/>
            <a:ext cx="1057433" cy="107231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1" name="矩形 20"/>
          <p:cNvSpPr/>
          <p:nvPr/>
        </p:nvSpPr>
        <p:spPr>
          <a:xfrm rot="2685974">
            <a:off x="6946874" y="3184097"/>
            <a:ext cx="438590" cy="4385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 rot="2685974">
            <a:off x="6561002" y="3320776"/>
            <a:ext cx="165232" cy="165232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3" name="任意多边形 22"/>
          <p:cNvSpPr/>
          <p:nvPr/>
        </p:nvSpPr>
        <p:spPr>
          <a:xfrm rot="2680233">
            <a:off x="6742263" y="4871861"/>
            <a:ext cx="7189341" cy="6330688"/>
          </a:xfrm>
          <a:custGeom>
            <a:avLst/>
            <a:gdLst>
              <a:gd name="connsiteX0" fmla="*/ 0 w 5393410"/>
              <a:gd name="connsiteY0" fmla="*/ 0 h 4749253"/>
              <a:gd name="connsiteX1" fmla="*/ 4406292 w 5393410"/>
              <a:gd name="connsiteY1" fmla="*/ 0 h 4749253"/>
              <a:gd name="connsiteX2" fmla="*/ 5393410 w 5393410"/>
              <a:gd name="connsiteY2" fmla="*/ 998536 h 4749253"/>
              <a:gd name="connsiteX3" fmla="*/ 1599309 w 5393410"/>
              <a:gd name="connsiteY3" fmla="*/ 4749253 h 4749253"/>
              <a:gd name="connsiteX4" fmla="*/ 0 w 5393410"/>
              <a:gd name="connsiteY4" fmla="*/ 4749253 h 4749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93410" h="4749253">
                <a:moveTo>
                  <a:pt x="0" y="0"/>
                </a:moveTo>
                <a:lnTo>
                  <a:pt x="4406292" y="0"/>
                </a:lnTo>
                <a:lnTo>
                  <a:pt x="5393410" y="998536"/>
                </a:lnTo>
                <a:lnTo>
                  <a:pt x="1599309" y="4749253"/>
                </a:lnTo>
                <a:lnTo>
                  <a:pt x="0" y="4749253"/>
                </a:lnTo>
                <a:close/>
              </a:path>
            </a:pathLst>
          </a:cu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10000463" y="3597100"/>
            <a:ext cx="4182434" cy="4082033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H="1">
            <a:off x="5930045" y="3637307"/>
            <a:ext cx="4072256" cy="4090179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047881" y="7738836"/>
            <a:ext cx="4182434" cy="4082033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56650" y="2104551"/>
            <a:ext cx="4235954" cy="2061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3765"/>
            <a:r>
              <a:rPr lang="en-US" altLang="zh-CN" sz="12795" b="1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endParaRPr lang="zh-CN" altLang="en-US" sz="12795" b="1" dirty="0">
              <a:solidFill>
                <a:srgbClr val="1557A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6649" y="3897317"/>
            <a:ext cx="8926667" cy="748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3765"/>
            <a:r>
              <a:rPr lang="zh-CN" altLang="en-US" sz="4265" b="1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年终工作计划总结</a:t>
            </a:r>
            <a:endParaRPr lang="zh-CN" altLang="en-US" sz="4265" b="1" dirty="0">
              <a:solidFill>
                <a:srgbClr val="1557A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333836" y="4833174"/>
            <a:ext cx="777786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333838" y="4813826"/>
            <a:ext cx="5500671" cy="47992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3765"/>
            <a:endParaRPr lang="zh-CN" altLang="en-US" sz="2400">
              <a:solidFill>
                <a:srgbClr val="1557A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33836" y="4842465"/>
            <a:ext cx="2103461" cy="42043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defTabSz="913765"/>
            <a:r>
              <a:rPr lang="zh-CN" altLang="en-US" sz="213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汇报人：田文雨</a:t>
            </a:r>
            <a:endParaRPr lang="zh-CN" altLang="en-US" sz="213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000"/>
                            </p:stCondLst>
                            <p:childTnLst>
                              <p:par>
                                <p:cTn id="10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050"/>
                            </p:stCondLst>
                            <p:childTnLst>
                              <p:par>
                                <p:cTn id="1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4550"/>
                            </p:stCondLst>
                            <p:childTnLst>
                              <p:par>
                                <p:cTn id="1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5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7" grpId="0"/>
      <p:bldP spid="28" grpId="0"/>
      <p:bldP spid="31" grpId="0" animBg="1"/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29000" r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/>
          <p:nvPr/>
        </p:nvSpPr>
        <p:spPr>
          <a:xfrm>
            <a:off x="2376887" y="2183370"/>
            <a:ext cx="1641476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15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kumimoji="0" lang="en-US" sz="115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1" y="2976522"/>
            <a:ext cx="3887789" cy="707886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工作总结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等腰三角形 59"/>
          <p:cNvSpPr/>
          <p:nvPr/>
        </p:nvSpPr>
        <p:spPr>
          <a:xfrm rot="9233090">
            <a:off x="8983356" y="2632748"/>
            <a:ext cx="266912" cy="230096"/>
          </a:xfrm>
          <a:prstGeom prst="triangle">
            <a:avLst/>
          </a:prstGeom>
          <a:solidFill>
            <a:srgbClr val="84C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sp>
        <p:nvSpPr>
          <p:cNvPr id="61" name="等腰三角形 60"/>
          <p:cNvSpPr/>
          <p:nvPr/>
        </p:nvSpPr>
        <p:spPr>
          <a:xfrm rot="15569576">
            <a:off x="8631430" y="3306622"/>
            <a:ext cx="397226" cy="34243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sp>
        <p:nvSpPr>
          <p:cNvPr id="62" name="等腰三角形 61"/>
          <p:cNvSpPr/>
          <p:nvPr/>
        </p:nvSpPr>
        <p:spPr>
          <a:xfrm rot="21371394">
            <a:off x="8498992" y="1982451"/>
            <a:ext cx="266912" cy="230096"/>
          </a:xfrm>
          <a:prstGeom prst="triangle">
            <a:avLst/>
          </a:prstGeom>
          <a:solidFill>
            <a:srgbClr val="29B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sp>
        <p:nvSpPr>
          <p:cNvPr id="63" name="等腰三角形 62"/>
          <p:cNvSpPr/>
          <p:nvPr/>
        </p:nvSpPr>
        <p:spPr>
          <a:xfrm rot="12912161">
            <a:off x="9540596" y="3666106"/>
            <a:ext cx="945160" cy="814792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sp>
        <p:nvSpPr>
          <p:cNvPr id="64" name="等腰三角形 63"/>
          <p:cNvSpPr/>
          <p:nvPr/>
        </p:nvSpPr>
        <p:spPr>
          <a:xfrm rot="12912161">
            <a:off x="9409567" y="3605811"/>
            <a:ext cx="1175902" cy="1013706"/>
          </a:xfrm>
          <a:prstGeom prst="triangle">
            <a:avLst/>
          </a:prstGeom>
          <a:noFill/>
          <a:ln>
            <a:solidFill>
              <a:srgbClr val="FFC2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sp>
        <p:nvSpPr>
          <p:cNvPr id="65" name="椭圆 64"/>
          <p:cNvSpPr/>
          <p:nvPr/>
        </p:nvSpPr>
        <p:spPr>
          <a:xfrm rot="9110320">
            <a:off x="10729299" y="3970529"/>
            <a:ext cx="114845" cy="11484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 rot="9110320">
            <a:off x="9641422" y="4474274"/>
            <a:ext cx="114845" cy="11484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 rot="9110320">
            <a:off x="9758604" y="3310238"/>
            <a:ext cx="114845" cy="11484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 rot="20868521">
            <a:off x="8110065" y="2303882"/>
            <a:ext cx="446708" cy="334617"/>
            <a:chOff x="2822785" y="1265179"/>
            <a:chExt cx="930073" cy="696693"/>
          </a:xfrm>
        </p:grpSpPr>
        <p:sp>
          <p:nvSpPr>
            <p:cNvPr id="69" name="等腰三角形 68"/>
            <p:cNvSpPr/>
            <p:nvPr/>
          </p:nvSpPr>
          <p:spPr>
            <a:xfrm rot="18941696">
              <a:off x="2822785" y="1265179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70" name="等腰三角形 69"/>
            <p:cNvSpPr/>
            <p:nvPr/>
          </p:nvSpPr>
          <p:spPr>
            <a:xfrm rot="9480000">
              <a:off x="3485946" y="1731776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</p:grpSp>
      <p:cxnSp>
        <p:nvCxnSpPr>
          <p:cNvPr id="71" name="Straight Connector 13"/>
          <p:cNvCxnSpPr/>
          <p:nvPr/>
        </p:nvCxnSpPr>
        <p:spPr>
          <a:xfrm flipH="1">
            <a:off x="0" y="4110074"/>
            <a:ext cx="6331945" cy="0"/>
          </a:xfrm>
          <a:prstGeom prst="line">
            <a:avLst/>
          </a:prstGeom>
          <a:ln w="19050" cap="sq">
            <a:solidFill>
              <a:srgbClr val="FF0000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29000" r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Bent Arrow 49"/>
          <p:cNvSpPr/>
          <p:nvPr/>
        </p:nvSpPr>
        <p:spPr>
          <a:xfrm flipH="1">
            <a:off x="-1" y="2877442"/>
            <a:ext cx="10210800" cy="772235"/>
          </a:xfrm>
          <a:prstGeom prst="bentArrow">
            <a:avLst>
              <a:gd name="adj1" fmla="val 17673"/>
              <a:gd name="adj2" fmla="val 2457"/>
              <a:gd name="adj3" fmla="val 0"/>
              <a:gd name="adj4" fmla="val 51336"/>
            </a:avLst>
          </a:prstGeom>
          <a:solidFill>
            <a:srgbClr val="29B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Oval 34"/>
          <p:cNvSpPr/>
          <p:nvPr/>
        </p:nvSpPr>
        <p:spPr>
          <a:xfrm>
            <a:off x="2026246" y="2751166"/>
            <a:ext cx="252551" cy="252551"/>
          </a:xfrm>
          <a:prstGeom prst="ellipse">
            <a:avLst/>
          </a:prstGeom>
          <a:solidFill>
            <a:schemeClr val="bg1"/>
          </a:solidFill>
          <a:ln w="57150">
            <a:solidFill>
              <a:srgbClr val="F472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4"/>
          <p:cNvSpPr/>
          <p:nvPr/>
        </p:nvSpPr>
        <p:spPr>
          <a:xfrm>
            <a:off x="5144731" y="2751166"/>
            <a:ext cx="252551" cy="252551"/>
          </a:xfrm>
          <a:prstGeom prst="ellipse">
            <a:avLst/>
          </a:prstGeom>
          <a:solidFill>
            <a:schemeClr val="bg1"/>
          </a:solidFill>
          <a:ln w="57150">
            <a:solidFill>
              <a:srgbClr val="F8D3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Oval 34"/>
          <p:cNvSpPr/>
          <p:nvPr/>
        </p:nvSpPr>
        <p:spPr>
          <a:xfrm>
            <a:off x="7996985" y="2751166"/>
            <a:ext cx="252551" cy="252551"/>
          </a:xfrm>
          <a:prstGeom prst="ellipse">
            <a:avLst/>
          </a:prstGeom>
          <a:solidFill>
            <a:schemeClr val="bg1"/>
          </a:solidFill>
          <a:ln w="57150">
            <a:solidFill>
              <a:srgbClr val="29B9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34"/>
          <p:cNvSpPr/>
          <p:nvPr/>
        </p:nvSpPr>
        <p:spPr>
          <a:xfrm>
            <a:off x="10095895" y="3514166"/>
            <a:ext cx="172658" cy="1726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29B9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32"/>
          <p:cNvCxnSpPr/>
          <p:nvPr/>
        </p:nvCxnSpPr>
        <p:spPr>
          <a:xfrm flipV="1">
            <a:off x="2156542" y="2877441"/>
            <a:ext cx="0" cy="723052"/>
          </a:xfrm>
          <a:prstGeom prst="line">
            <a:avLst/>
          </a:prstGeom>
          <a:ln w="19050">
            <a:solidFill>
              <a:srgbClr val="F47264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32"/>
          <p:cNvCxnSpPr/>
          <p:nvPr/>
        </p:nvCxnSpPr>
        <p:spPr>
          <a:xfrm flipV="1">
            <a:off x="5271006" y="2877441"/>
            <a:ext cx="0" cy="723052"/>
          </a:xfrm>
          <a:prstGeom prst="line">
            <a:avLst/>
          </a:prstGeom>
          <a:ln w="19050">
            <a:solidFill>
              <a:srgbClr val="F8D35E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/>
          <p:cNvCxnSpPr/>
          <p:nvPr/>
        </p:nvCxnSpPr>
        <p:spPr>
          <a:xfrm flipV="1">
            <a:off x="8124215" y="2877441"/>
            <a:ext cx="0" cy="723052"/>
          </a:xfrm>
          <a:prstGeom prst="line">
            <a:avLst/>
          </a:prstGeom>
          <a:ln w="19050">
            <a:solidFill>
              <a:srgbClr val="29B9A6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角矩形 47"/>
          <p:cNvSpPr/>
          <p:nvPr/>
        </p:nvSpPr>
        <p:spPr>
          <a:xfrm>
            <a:off x="1076960" y="3726769"/>
            <a:ext cx="2267270" cy="414925"/>
          </a:xfrm>
          <a:prstGeom prst="roundRect">
            <a:avLst/>
          </a:prstGeom>
          <a:solidFill>
            <a:srgbClr val="F472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圆角矩形 48"/>
          <p:cNvSpPr/>
          <p:nvPr/>
        </p:nvSpPr>
        <p:spPr>
          <a:xfrm>
            <a:off x="4160577" y="3726769"/>
            <a:ext cx="2197794" cy="414925"/>
          </a:xfrm>
          <a:prstGeom prst="roundRect">
            <a:avLst/>
          </a:prstGeom>
          <a:solidFill>
            <a:srgbClr val="F8D3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圆角矩形 49"/>
          <p:cNvSpPr/>
          <p:nvPr/>
        </p:nvSpPr>
        <p:spPr>
          <a:xfrm>
            <a:off x="6913302" y="3726769"/>
            <a:ext cx="2452501" cy="414925"/>
          </a:xfrm>
          <a:prstGeom prst="roundRect">
            <a:avLst/>
          </a:prstGeom>
          <a:solidFill>
            <a:srgbClr val="29B9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1076958" y="3754224"/>
            <a:ext cx="2267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学习机器学习知识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076958" y="4218786"/>
            <a:ext cx="226727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scikit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-learn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库使用以及朴素贝叶斯和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TF-IDF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原理，为实现项目需要的算法进行前期准备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167286" y="3741584"/>
            <a:ext cx="23444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实现文本分类算法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4160577" y="4218786"/>
            <a:ext cx="2197794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实现项目中需要的文本分类算法，区分正常网站和不良网站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6913301" y="3714397"/>
            <a:ext cx="2605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算法调参及模型优化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942667" y="4218786"/>
            <a:ext cx="2423136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算法调试参数以及利用项目中的数据对模型进行优化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9603794" y="3760564"/>
            <a:ext cx="149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2017</a:t>
            </a:r>
            <a:endParaRPr lang="zh-CN" altLang="en-US" sz="4000" b="1" dirty="0">
              <a:solidFill>
                <a:srgbClr val="FF0000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-12700" y="587118"/>
            <a:ext cx="3137299" cy="520091"/>
            <a:chOff x="-12700" y="587118"/>
            <a:chExt cx="3137299" cy="520091"/>
          </a:xfrm>
        </p:grpSpPr>
        <p:sp>
          <p:nvSpPr>
            <p:cNvPr id="72" name="文本框 71"/>
            <p:cNvSpPr txBox="1"/>
            <p:nvPr/>
          </p:nvSpPr>
          <p:spPr>
            <a:xfrm>
              <a:off x="662386" y="600941"/>
              <a:ext cx="2462213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sz="3200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舆情监控项目</a:t>
              </a:r>
              <a:endParaRPr lang="zh-CN" altLang="en-US" sz="3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3" name="矩形 72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8D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085719" y="2162207"/>
            <a:ext cx="266112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2017.10-2017.11</a:t>
            </a:r>
            <a:endParaRPr lang="zh-CN" altLang="en-US" sz="2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942667" y="2182057"/>
            <a:ext cx="266112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2017.12-2018.01</a:t>
            </a:r>
            <a:endParaRPr lang="zh-CN" altLang="en-US" sz="2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160577" y="2162207"/>
            <a:ext cx="2661127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2017.11-2017.12</a:t>
            </a:r>
            <a:endParaRPr lang="zh-CN" altLang="en-US" sz="2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8" presetClass="entr" presetSubtype="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00"/>
                            </p:stCondLst>
                            <p:childTnLst>
                              <p:par>
                                <p:cTn id="8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500"/>
                            </p:stCondLst>
                            <p:childTnLst>
                              <p:par>
                                <p:cTn id="8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8" grpId="0" animBg="1"/>
      <p:bldP spid="49" grpId="0" animBg="1"/>
      <p:bldP spid="50" grpId="0" animBg="1"/>
      <p:bldP spid="51" grpId="0"/>
      <p:bldP spid="52" grpId="0"/>
      <p:bldP spid="53" grpId="0"/>
      <p:bldP spid="54" grpId="0"/>
      <p:bldP spid="55" grpId="0"/>
      <p:bldP spid="56" grpId="0"/>
      <p:bldP spid="67" grpId="0"/>
      <p:bldP spid="2" grpId="0"/>
      <p:bldP spid="33" grpId="0"/>
      <p:bldP spid="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29000" r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 txBox="1"/>
          <p:nvPr/>
        </p:nvSpPr>
        <p:spPr>
          <a:xfrm>
            <a:off x="2376887" y="2183370"/>
            <a:ext cx="1641476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</a:t>
            </a:r>
            <a:r>
              <a:rPr kumimoji="0" lang="en-US" altLang="zh-CN" sz="115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</a:t>
            </a:r>
            <a:endParaRPr kumimoji="0" lang="en-US" sz="115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1" y="2976522"/>
            <a:ext cx="3887789" cy="707886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未来计划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0" name="等腰三角形 59"/>
          <p:cNvSpPr/>
          <p:nvPr/>
        </p:nvSpPr>
        <p:spPr>
          <a:xfrm rot="9233090">
            <a:off x="8983356" y="2632748"/>
            <a:ext cx="266912" cy="230096"/>
          </a:xfrm>
          <a:prstGeom prst="triangle">
            <a:avLst/>
          </a:prstGeom>
          <a:solidFill>
            <a:srgbClr val="84C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1" name="等腰三角形 60"/>
          <p:cNvSpPr/>
          <p:nvPr/>
        </p:nvSpPr>
        <p:spPr>
          <a:xfrm rot="15569576">
            <a:off x="8631430" y="3306622"/>
            <a:ext cx="397226" cy="34243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2" name="等腰三角形 61"/>
          <p:cNvSpPr/>
          <p:nvPr/>
        </p:nvSpPr>
        <p:spPr>
          <a:xfrm rot="21371394">
            <a:off x="8498992" y="1982451"/>
            <a:ext cx="266912" cy="230096"/>
          </a:xfrm>
          <a:prstGeom prst="triangle">
            <a:avLst/>
          </a:prstGeom>
          <a:solidFill>
            <a:srgbClr val="29B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3" name="等腰三角形 62"/>
          <p:cNvSpPr/>
          <p:nvPr/>
        </p:nvSpPr>
        <p:spPr>
          <a:xfrm rot="12912161">
            <a:off x="9540596" y="3666106"/>
            <a:ext cx="945160" cy="814792"/>
          </a:xfrm>
          <a:prstGeom prst="triangle">
            <a:avLst/>
          </a:prstGeom>
          <a:solidFill>
            <a:srgbClr val="F8D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4" name="等腰三角形 63"/>
          <p:cNvSpPr/>
          <p:nvPr/>
        </p:nvSpPr>
        <p:spPr>
          <a:xfrm rot="12912161">
            <a:off x="9409567" y="3605811"/>
            <a:ext cx="1175902" cy="1013706"/>
          </a:xfrm>
          <a:prstGeom prst="triangl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C20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5" name="椭圆 64"/>
          <p:cNvSpPr/>
          <p:nvPr/>
        </p:nvSpPr>
        <p:spPr>
          <a:xfrm rot="9110320">
            <a:off x="10729299" y="3970529"/>
            <a:ext cx="114845" cy="114845"/>
          </a:xfrm>
          <a:prstGeom prst="ellipse">
            <a:avLst/>
          </a:prstGeom>
          <a:solidFill>
            <a:srgbClr val="F8D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6" name="椭圆 65"/>
          <p:cNvSpPr/>
          <p:nvPr/>
        </p:nvSpPr>
        <p:spPr>
          <a:xfrm rot="9110320">
            <a:off x="9641422" y="4474274"/>
            <a:ext cx="114845" cy="114845"/>
          </a:xfrm>
          <a:prstGeom prst="ellipse">
            <a:avLst/>
          </a:prstGeom>
          <a:solidFill>
            <a:srgbClr val="F8D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7" name="椭圆 66"/>
          <p:cNvSpPr/>
          <p:nvPr/>
        </p:nvSpPr>
        <p:spPr>
          <a:xfrm rot="9110320">
            <a:off x="9758604" y="3310238"/>
            <a:ext cx="114845" cy="114845"/>
          </a:xfrm>
          <a:prstGeom prst="ellipse">
            <a:avLst/>
          </a:prstGeom>
          <a:solidFill>
            <a:srgbClr val="F8D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68" name="组合 67"/>
          <p:cNvGrpSpPr/>
          <p:nvPr/>
        </p:nvGrpSpPr>
        <p:grpSpPr>
          <a:xfrm rot="20868521">
            <a:off x="8110065" y="2303882"/>
            <a:ext cx="446708" cy="334617"/>
            <a:chOff x="2822785" y="1265179"/>
            <a:chExt cx="930073" cy="696693"/>
          </a:xfrm>
        </p:grpSpPr>
        <p:sp>
          <p:nvSpPr>
            <p:cNvPr id="69" name="等腰三角形 68"/>
            <p:cNvSpPr/>
            <p:nvPr/>
          </p:nvSpPr>
          <p:spPr>
            <a:xfrm rot="18941696">
              <a:off x="2822785" y="1265179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C20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0" name="等腰三角形 69"/>
            <p:cNvSpPr/>
            <p:nvPr/>
          </p:nvSpPr>
          <p:spPr>
            <a:xfrm rot="9480000">
              <a:off x="3485946" y="1731776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C20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cxnSp>
        <p:nvCxnSpPr>
          <p:cNvPr id="71" name="Straight Connector 13"/>
          <p:cNvCxnSpPr/>
          <p:nvPr/>
        </p:nvCxnSpPr>
        <p:spPr>
          <a:xfrm flipH="1">
            <a:off x="0" y="4110074"/>
            <a:ext cx="6331945" cy="0"/>
          </a:xfrm>
          <a:prstGeom prst="line">
            <a:avLst/>
          </a:prstGeom>
          <a:ln w="19050" cap="sq">
            <a:solidFill>
              <a:srgbClr val="29B9A6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29000" r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9"/>
          <p:cNvSpPr/>
          <p:nvPr/>
        </p:nvSpPr>
        <p:spPr>
          <a:xfrm>
            <a:off x="503182" y="3400407"/>
            <a:ext cx="11685030" cy="256727"/>
          </a:xfrm>
          <a:custGeom>
            <a:avLst/>
            <a:gdLst/>
            <a:ahLst/>
            <a:cxnLst/>
            <a:rect l="l" t="t" r="r" b="b"/>
            <a:pathLst>
              <a:path w="144016" h="869444">
                <a:moveTo>
                  <a:pt x="0" y="0"/>
                </a:moveTo>
                <a:lnTo>
                  <a:pt x="144016" y="0"/>
                </a:lnTo>
                <a:lnTo>
                  <a:pt x="144016" y="869444"/>
                </a:lnTo>
                <a:lnTo>
                  <a:pt x="0" y="869444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786489" y="3474277"/>
            <a:ext cx="95941" cy="9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480403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527344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221257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609084" y="3474277"/>
            <a:ext cx="95941" cy="9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7302998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8690825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9384739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0772566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1466479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9664" y="1658277"/>
            <a:ext cx="1312432" cy="1466783"/>
            <a:chOff x="1500890" y="1279283"/>
            <a:chExt cx="984937" cy="1100373"/>
          </a:xfrm>
          <a:solidFill>
            <a:srgbClr val="29B9A6"/>
          </a:solidFill>
        </p:grpSpPr>
        <p:sp>
          <p:nvSpPr>
            <p:cNvPr id="14" name="矩形 2"/>
            <p:cNvSpPr/>
            <p:nvPr/>
          </p:nvSpPr>
          <p:spPr>
            <a:xfrm>
              <a:off x="1500890" y="1279283"/>
              <a:ext cx="984937" cy="1100373"/>
            </a:xfrm>
            <a:custGeom>
              <a:avLst/>
              <a:gdLst/>
              <a:ahLst/>
              <a:cxnLst/>
              <a:rect l="l" t="t" r="r" b="b"/>
              <a:pathLst>
                <a:path w="984937" h="1100373">
                  <a:moveTo>
                    <a:pt x="0" y="0"/>
                  </a:moveTo>
                  <a:lnTo>
                    <a:pt x="984937" y="0"/>
                  </a:lnTo>
                  <a:lnTo>
                    <a:pt x="984937" y="984937"/>
                  </a:lnTo>
                  <a:lnTo>
                    <a:pt x="115436" y="984937"/>
                  </a:lnTo>
                  <a:lnTo>
                    <a:pt x="0" y="1100373"/>
                  </a:lnTo>
                  <a:lnTo>
                    <a:pt x="0" y="984937"/>
                  </a:lnTo>
                  <a:lnTo>
                    <a:pt x="0" y="74595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1800">
                <a:solidFill>
                  <a:prstClr val="white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5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1795222" y="1500380"/>
              <a:ext cx="567096" cy="46178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spcBef>
                  <a:spcPct val="0"/>
                </a:spcBef>
                <a:buNone/>
                <a:defRPr/>
              </a:pPr>
              <a:r>
                <a:rPr lang="en-US" altLang="zh-CN" sz="4000" dirty="0">
                  <a:solidFill>
                    <a:schemeClr val="bg1"/>
                  </a:solidFill>
                  <a:latin typeface="华文琥珀" panose="02010800040101010101" pitchFamily="2" charset="-122"/>
                  <a:ea typeface="华文琥珀" panose="02010800040101010101" pitchFamily="2" charset="-122"/>
                  <a:cs typeface="Arial" panose="020B0604020202020204" pitchFamily="34" charset="0"/>
                </a:rPr>
                <a:t>01</a:t>
              </a:r>
              <a:endParaRPr lang="en-US" altLang="zh-CN" sz="40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119771" y="1634747"/>
            <a:ext cx="3796926" cy="1312906"/>
            <a:chOff x="2553885" y="1279283"/>
            <a:chExt cx="2018115" cy="984937"/>
          </a:xfrm>
        </p:grpSpPr>
        <p:sp>
          <p:nvSpPr>
            <p:cNvPr id="18" name="矩形 17"/>
            <p:cNvSpPr/>
            <p:nvPr/>
          </p:nvSpPr>
          <p:spPr>
            <a:xfrm>
              <a:off x="2553885" y="1279283"/>
              <a:ext cx="2018115" cy="984937"/>
            </a:xfrm>
            <a:prstGeom prst="rect">
              <a:avLst/>
            </a:prstGeom>
            <a:ln>
              <a:solidFill>
                <a:srgbClr val="29B9A6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913765"/>
              <a:endParaRPr lang="zh-CN" altLang="en-US" sz="1800">
                <a:solidFill>
                  <a:prstClr val="white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9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2615095" y="1302789"/>
              <a:ext cx="1805918" cy="3001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spcBef>
                  <a:spcPct val="0"/>
                </a:spcBef>
                <a:buNone/>
                <a:defRPr/>
              </a:pPr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学习机器学习知识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2612642" y="1559257"/>
              <a:ext cx="1923138" cy="6926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913765" eaLnBrk="1" hangingPunct="1">
                <a:spcBef>
                  <a:spcPct val="0"/>
                </a:spcBef>
                <a:buNone/>
                <a:defRPr/>
              </a:pPr>
              <a:r>
                <a:rPr lang="en-US" altLang="zh-CN" sz="1800" b="1" dirty="0">
                  <a:solidFill>
                    <a:schemeClr val="accent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</a:t>
              </a:r>
              <a:r>
                <a:rPr lang="zh-CN" altLang="en-US" sz="18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继续学习机器学习基础知识，主要侧重于</a:t>
              </a:r>
              <a:r>
                <a:rPr lang="en-US" altLang="zh-CN" sz="18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NLP</a:t>
              </a:r>
              <a:r>
                <a:rPr lang="zh-CN" altLang="en-US" sz="18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方面，学有余力则学习图像方面知识</a:t>
              </a:r>
              <a:endParaRPr lang="en-US" altLang="zh-CN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187489" y="3905893"/>
            <a:ext cx="1370857" cy="1466782"/>
            <a:chOff x="1993813" y="2815696"/>
            <a:chExt cx="1028783" cy="1100373"/>
          </a:xfrm>
          <a:solidFill>
            <a:srgbClr val="DEA900"/>
          </a:solidFill>
        </p:grpSpPr>
        <p:sp>
          <p:nvSpPr>
            <p:cNvPr id="22" name="矩形 2"/>
            <p:cNvSpPr/>
            <p:nvPr/>
          </p:nvSpPr>
          <p:spPr>
            <a:xfrm flipV="1">
              <a:off x="1993813" y="2815696"/>
              <a:ext cx="984937" cy="1100373"/>
            </a:xfrm>
            <a:custGeom>
              <a:avLst/>
              <a:gdLst/>
              <a:ahLst/>
              <a:cxnLst/>
              <a:rect l="l" t="t" r="r" b="b"/>
              <a:pathLst>
                <a:path w="984937" h="1100373">
                  <a:moveTo>
                    <a:pt x="0" y="0"/>
                  </a:moveTo>
                  <a:lnTo>
                    <a:pt x="984937" y="0"/>
                  </a:lnTo>
                  <a:lnTo>
                    <a:pt x="984937" y="984937"/>
                  </a:lnTo>
                  <a:lnTo>
                    <a:pt x="115436" y="984937"/>
                  </a:lnTo>
                  <a:lnTo>
                    <a:pt x="0" y="1100373"/>
                  </a:lnTo>
                  <a:lnTo>
                    <a:pt x="0" y="984937"/>
                  </a:lnTo>
                  <a:lnTo>
                    <a:pt x="0" y="745958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1800">
                <a:solidFill>
                  <a:prstClr val="white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23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2285186" y="3176647"/>
              <a:ext cx="737410" cy="46178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spcBef>
                  <a:spcPct val="0"/>
                </a:spcBef>
                <a:buNone/>
                <a:defRPr/>
              </a:pPr>
              <a:r>
                <a:rPr lang="en-US" altLang="zh-CN" sz="4000" dirty="0">
                  <a:solidFill>
                    <a:schemeClr val="bg1"/>
                  </a:solidFill>
                  <a:latin typeface="华文琥珀" panose="02010800040101010101" pitchFamily="2" charset="-122"/>
                  <a:ea typeface="华文琥珀" panose="02010800040101010101" pitchFamily="2" charset="-122"/>
                  <a:cs typeface="Arial" panose="020B0604020202020204" pitchFamily="34" charset="0"/>
                </a:rPr>
                <a:t>02</a:t>
              </a:r>
              <a:endParaRPr lang="en-US" altLang="zh-CN" sz="40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143663" y="1620752"/>
            <a:ext cx="1333016" cy="1485567"/>
            <a:chOff x="4504418" y="1135398"/>
            <a:chExt cx="1057864" cy="1129045"/>
          </a:xfrm>
          <a:solidFill>
            <a:srgbClr val="00B0F0"/>
          </a:solidFill>
        </p:grpSpPr>
        <p:sp>
          <p:nvSpPr>
            <p:cNvPr id="26" name="矩形 2"/>
            <p:cNvSpPr/>
            <p:nvPr/>
          </p:nvSpPr>
          <p:spPr>
            <a:xfrm>
              <a:off x="4504418" y="1135398"/>
              <a:ext cx="1052519" cy="1129045"/>
            </a:xfrm>
            <a:custGeom>
              <a:avLst/>
              <a:gdLst/>
              <a:ahLst/>
              <a:cxnLst/>
              <a:rect l="l" t="t" r="r" b="b"/>
              <a:pathLst>
                <a:path w="984937" h="1100373">
                  <a:moveTo>
                    <a:pt x="0" y="0"/>
                  </a:moveTo>
                  <a:lnTo>
                    <a:pt x="984937" y="0"/>
                  </a:lnTo>
                  <a:lnTo>
                    <a:pt x="984937" y="984937"/>
                  </a:lnTo>
                  <a:lnTo>
                    <a:pt x="115436" y="984937"/>
                  </a:lnTo>
                  <a:lnTo>
                    <a:pt x="0" y="1100373"/>
                  </a:lnTo>
                  <a:lnTo>
                    <a:pt x="0" y="984937"/>
                  </a:lnTo>
                  <a:lnTo>
                    <a:pt x="0" y="74595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1800">
                <a:solidFill>
                  <a:prstClr val="white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27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4820033" y="1337876"/>
              <a:ext cx="742249" cy="46178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spcBef>
                  <a:spcPct val="0"/>
                </a:spcBef>
                <a:buNone/>
                <a:defRPr/>
              </a:pPr>
              <a:r>
                <a:rPr lang="en-US" altLang="zh-CN" sz="4000" dirty="0">
                  <a:solidFill>
                    <a:schemeClr val="bg1"/>
                  </a:solidFill>
                  <a:latin typeface="华文琥珀" panose="02010800040101010101" pitchFamily="2" charset="-122"/>
                  <a:ea typeface="华文琥珀" panose="02010800040101010101" pitchFamily="2" charset="-122"/>
                  <a:cs typeface="Arial" panose="020B0604020202020204" pitchFamily="34" charset="0"/>
                </a:rPr>
                <a:t>03</a:t>
              </a:r>
              <a:endParaRPr lang="en-US" altLang="zh-CN" sz="40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556068" y="1623574"/>
            <a:ext cx="4503852" cy="1312908"/>
            <a:chOff x="2528856" y="1279283"/>
            <a:chExt cx="2043144" cy="984937"/>
          </a:xfrm>
        </p:grpSpPr>
        <p:sp>
          <p:nvSpPr>
            <p:cNvPr id="30" name="矩形 29"/>
            <p:cNvSpPr/>
            <p:nvPr/>
          </p:nvSpPr>
          <p:spPr>
            <a:xfrm>
              <a:off x="2553885" y="1279283"/>
              <a:ext cx="2018115" cy="984937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913765"/>
              <a:endParaRPr lang="zh-CN" altLang="en-US" sz="1800">
                <a:solidFill>
                  <a:prstClr val="white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31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2556099" y="1286338"/>
              <a:ext cx="1460088" cy="3001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spcBef>
                  <a:spcPct val="0"/>
                </a:spcBef>
                <a:buNone/>
                <a:defRPr/>
              </a:pPr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学习深度学习知识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2528856" y="1514766"/>
              <a:ext cx="2018115" cy="6926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913765" eaLnBrk="1" hangingPunct="1">
                <a:spcBef>
                  <a:spcPct val="0"/>
                </a:spcBef>
                <a:buNone/>
                <a:defRPr/>
              </a:pPr>
              <a:r>
                <a:rPr lang="zh-CN" altLang="en-US" sz="1800" b="1" dirty="0">
                  <a:solidFill>
                    <a:schemeClr val="accent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学习深度学习基础知识，应用常见深度学习框架如</a:t>
              </a:r>
              <a:r>
                <a:rPr lang="en-US" altLang="zh-CN" sz="1800" b="1" dirty="0">
                  <a:solidFill>
                    <a:schemeClr val="accent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TensorFlow</a:t>
              </a:r>
              <a:r>
                <a:rPr lang="zh-CN" altLang="en-US" sz="1800" b="1" dirty="0">
                  <a:solidFill>
                    <a:schemeClr val="accent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，同样侧重于</a:t>
              </a:r>
              <a:r>
                <a:rPr lang="en-US" altLang="zh-CN" sz="1800" b="1" dirty="0">
                  <a:solidFill>
                    <a:schemeClr val="accent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NLP</a:t>
              </a:r>
              <a:r>
                <a:rPr lang="zh-CN" altLang="en-US" sz="1800" b="1" dirty="0">
                  <a:solidFill>
                    <a:schemeClr val="accent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方面，学有余力则学习图像方面知识。</a:t>
              </a:r>
              <a:endParaRPr lang="en-US" altLang="zh-CN" sz="18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椭圆 32"/>
          <p:cNvSpPr/>
          <p:nvPr/>
        </p:nvSpPr>
        <p:spPr>
          <a:xfrm>
            <a:off x="2174316" y="3474277"/>
            <a:ext cx="95941" cy="9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868230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5915171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7996912" y="3474277"/>
            <a:ext cx="95941" cy="9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0078653" y="347427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4596153" y="4059769"/>
            <a:ext cx="4094672" cy="1312907"/>
            <a:chOff x="2553885" y="1279283"/>
            <a:chExt cx="2018115" cy="984937"/>
          </a:xfrm>
        </p:grpSpPr>
        <p:sp>
          <p:nvSpPr>
            <p:cNvPr id="39" name="矩形 38"/>
            <p:cNvSpPr/>
            <p:nvPr/>
          </p:nvSpPr>
          <p:spPr>
            <a:xfrm>
              <a:off x="2553885" y="1279283"/>
              <a:ext cx="2018115" cy="984937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913765"/>
              <a:endParaRPr lang="zh-CN" altLang="en-US" sz="1800">
                <a:solidFill>
                  <a:prstClr val="white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40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2574247" y="1328755"/>
              <a:ext cx="1460088" cy="3001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spcBef>
                  <a:spcPct val="0"/>
                </a:spcBef>
                <a:buNone/>
                <a:defRPr/>
              </a:pPr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刷算法题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2574247" y="1593859"/>
              <a:ext cx="1892106" cy="484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913765" eaLnBrk="1" hangingPunct="1">
                <a:spcBef>
                  <a:spcPct val="0"/>
                </a:spcBef>
                <a:buNone/>
                <a:defRPr/>
              </a:pPr>
              <a:r>
                <a:rPr lang="zh-CN" altLang="en-US" sz="18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利用零散时间刷算法题，在找工作前将常规题型刷完</a:t>
              </a:r>
              <a:endParaRPr lang="en-US" altLang="zh-CN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-3175" y="587118"/>
            <a:ext cx="2147831" cy="520091"/>
            <a:chOff x="-12700" y="587118"/>
            <a:chExt cx="2147831" cy="520091"/>
          </a:xfrm>
        </p:grpSpPr>
        <p:sp>
          <p:nvSpPr>
            <p:cNvPr id="52" name="文本框 51"/>
            <p:cNvSpPr txBox="1"/>
            <p:nvPr/>
          </p:nvSpPr>
          <p:spPr>
            <a:xfrm>
              <a:off x="493656" y="587118"/>
              <a:ext cx="1641475" cy="492443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32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未来计划</a:t>
              </a:r>
              <a:endPara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472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55" name="椭圆 54"/>
          <p:cNvSpPr/>
          <p:nvPr/>
        </p:nvSpPr>
        <p:spPr>
          <a:xfrm>
            <a:off x="3479804" y="3464117"/>
            <a:ext cx="95941" cy="9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4059984" y="3484437"/>
            <a:ext cx="95941" cy="95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7" tIns="60928" rIns="121857" bIns="60928"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0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500"/>
                            </p:stCondLst>
                            <p:childTnLst>
                              <p:par>
                                <p:cTn id="8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5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2000"/>
                            </p:stCondLst>
                            <p:childTnLst>
                              <p:par>
                                <p:cTn id="9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55" grpId="0" animBg="1"/>
      <p:bldP spid="5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29000" r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2685974">
            <a:off x="12264022" y="3630904"/>
            <a:ext cx="165232" cy="165232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2" name="矩形 21"/>
          <p:cNvSpPr/>
          <p:nvPr/>
        </p:nvSpPr>
        <p:spPr>
          <a:xfrm rot="2685974">
            <a:off x="9639482" y="1461496"/>
            <a:ext cx="165232" cy="165232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24" name="直接连接符 23"/>
          <p:cNvCxnSpPr/>
          <p:nvPr/>
        </p:nvCxnSpPr>
        <p:spPr>
          <a:xfrm>
            <a:off x="10000463" y="3597100"/>
            <a:ext cx="4182434" cy="4082033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H="1">
            <a:off x="5930045" y="3637307"/>
            <a:ext cx="4072256" cy="4090179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047881" y="7738836"/>
            <a:ext cx="4182434" cy="4082033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127383" y="1137785"/>
            <a:ext cx="6306495" cy="17846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995" b="1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en-US" altLang="zh-CN" sz="10995" b="1" dirty="0">
                <a:solidFill>
                  <a:srgbClr val="29B9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en-US" altLang="zh-CN" sz="1099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10995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en-US" altLang="zh-CN" sz="10995" b="1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en-US" altLang="zh-CN" sz="10995" b="1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endParaRPr lang="zh-CN" altLang="en-US" sz="10995" b="1" dirty="0">
              <a:solidFill>
                <a:srgbClr val="FF99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2599516" y="2922424"/>
            <a:ext cx="777786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3432638" y="2918592"/>
            <a:ext cx="5500671" cy="47992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>
              <a:solidFill>
                <a:srgbClr val="1557AE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047881" y="2945910"/>
            <a:ext cx="2103461" cy="42043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zh-CN" altLang="en-US" sz="213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汇报人：田文雨</a:t>
            </a:r>
            <a:endParaRPr lang="zh-CN" altLang="en-US" sz="213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00"/>
                            </p:stCondLst>
                            <p:childTnLst>
                              <p:par>
                                <p:cTn id="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27" grpId="0"/>
      <p:bldP spid="31" grpId="0" animBg="1"/>
      <p:bldP spid="32" grpId="0"/>
    </p:bldLst>
  </p:timing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392</Words>
  <Application>WPS 演示</Application>
  <PresentationFormat>宽屏</PresentationFormat>
  <Paragraphs>60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Arial</vt:lpstr>
      <vt:lpstr>宋体</vt:lpstr>
      <vt:lpstr>Wingdings</vt:lpstr>
      <vt:lpstr>Calibri</vt:lpstr>
      <vt:lpstr>微软雅黑</vt:lpstr>
      <vt:lpstr>华文琥珀</vt:lpstr>
      <vt:lpstr>Calibri</vt:lpstr>
      <vt:lpstr>Arial Unicode MS</vt:lpstr>
      <vt:lpstr>等线</vt:lpstr>
      <vt:lpstr>Office 主题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bilin</dc:creator>
  <cp:lastModifiedBy>5</cp:lastModifiedBy>
  <cp:revision>435</cp:revision>
  <dcterms:created xsi:type="dcterms:W3CDTF">2015-03-19T06:14:00Z</dcterms:created>
  <dcterms:modified xsi:type="dcterms:W3CDTF">2018-02-02T03:21:53Z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2052-10.1.0.7106</vt:lpwstr>
  </property>
</Properties>
</file>

<file path=docProps/thumbnail.jpeg>
</file>